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Proxima Nova"/>
      <p:regular r:id="rId52"/>
      <p:bold r:id="rId53"/>
      <p:italic r:id="rId54"/>
      <p:boldItalic r:id="rId55"/>
    </p:embeddedFont>
    <p:embeddedFont>
      <p:font typeface="Proxima Nova Extrabold"/>
      <p:bold r:id="rId56"/>
    </p:embeddedFont>
    <p:embeddedFont>
      <p:font typeface="Proxima Nova Semibold"/>
      <p:regular r:id="rId57"/>
      <p:bold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4D0C4A-C40A-4CED-A396-3F318ABF6798}">
  <a:tblStyle styleId="{FD4D0C4A-C40A-4CED-A396-3F318ABF67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roximaNova-bold.fntdata"/><Relationship Id="rId52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55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54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57" Type="http://schemas.openxmlformats.org/officeDocument/2006/relationships/font" Target="fonts/ProximaNovaSemibold-regular.fntdata"/><Relationship Id="rId12" Type="http://schemas.openxmlformats.org/officeDocument/2006/relationships/slide" Target="slides/slide7.xml"/><Relationship Id="rId56" Type="http://schemas.openxmlformats.org/officeDocument/2006/relationships/font" Target="fonts/ProximaNovaExtrabold-bold.fntdata"/><Relationship Id="rId15" Type="http://schemas.openxmlformats.org/officeDocument/2006/relationships/slide" Target="slides/slide10.xml"/><Relationship Id="rId59" Type="http://schemas.openxmlformats.org/officeDocument/2006/relationships/font" Target="fonts/ProximaNovaSemibold-bold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465275fa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465275fa1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b4108f14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Client VPN Endpoint</a:t>
            </a:r>
            <a:br>
              <a:rPr lang="en-US"/>
            </a:br>
            <a:r>
              <a:rPr lang="en-US"/>
              <a:t>1 VPN EP, 6 routes, 3 ass.</a:t>
            </a:r>
            <a:br>
              <a:rPr lang="en-US"/>
            </a:br>
            <a:r>
              <a:rPr lang="en-US"/>
              <a:t>+$255 ($219 for 6 assoc.), </a:t>
            </a:r>
            <a:r>
              <a:rPr lang="en-US">
                <a:solidFill>
                  <a:schemeClr val="dk1"/>
                </a:solidFill>
              </a:rPr>
              <a:t>+10 resources (54)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+$12/user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gab4108f141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b4108f14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Private Gateway</a:t>
            </a:r>
            <a:br>
              <a:rPr lang="en-US"/>
            </a:br>
            <a:r>
              <a:rPr lang="en-US"/>
              <a:t>2 GW, 3 routes, 5 ass.</a:t>
            </a:r>
            <a:br>
              <a:rPr lang="en-US"/>
            </a:br>
            <a:r>
              <a:rPr lang="en-US"/>
              <a:t>+$36, </a:t>
            </a:r>
            <a:r>
              <a:rPr lang="en-US">
                <a:solidFill>
                  <a:schemeClr val="dk1"/>
                </a:solidFill>
              </a:rPr>
              <a:t>+14 resources (68)</a:t>
            </a:r>
            <a:endParaRPr/>
          </a:p>
        </p:txBody>
      </p:sp>
      <p:sp>
        <p:nvSpPr>
          <p:cNvPr id="173" name="Google Shape;173;gab4108f141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b4108f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more VPCs</a:t>
            </a:r>
            <a:endParaRPr/>
          </a:p>
        </p:txBody>
      </p:sp>
      <p:sp>
        <p:nvSpPr>
          <p:cNvPr id="187" name="Google Shape;187;gab4108f14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b4108f14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VPC</a:t>
            </a:r>
            <a:endParaRPr/>
          </a:p>
        </p:txBody>
      </p:sp>
      <p:sp>
        <p:nvSpPr>
          <p:cNvPr id="198" name="Google Shape;198;gab4108f141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b4108f14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2nd VPC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+$105 for NAT</a:t>
            </a:r>
            <a:endParaRPr/>
          </a:p>
        </p:txBody>
      </p:sp>
      <p:sp>
        <p:nvSpPr>
          <p:cNvPr id="211" name="Google Shape;211;gab4108f141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b4108f14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Client VPN and Virtual Gateway</a:t>
            </a:r>
            <a:br>
              <a:rPr lang="en-US"/>
            </a:br>
            <a:r>
              <a:rPr lang="en-US"/>
              <a:t>$255 for VPE assoc and $36 for VGW</a:t>
            </a:r>
            <a:br>
              <a:rPr lang="en-US"/>
            </a:br>
            <a:endParaRPr/>
          </a:p>
        </p:txBody>
      </p:sp>
      <p:sp>
        <p:nvSpPr>
          <p:cNvPr id="224" name="Google Shape;224;gab4108f141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b4108f14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1 peering</a:t>
            </a:r>
            <a:endParaRPr/>
          </a:p>
        </p:txBody>
      </p:sp>
      <p:sp>
        <p:nvSpPr>
          <p:cNvPr id="238" name="Google Shape;238;gab4108f141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b4108f14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3rd VPC, NAT GWs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$105 for NAT</a:t>
            </a:r>
            <a:endParaRPr/>
          </a:p>
        </p:txBody>
      </p:sp>
      <p:sp>
        <p:nvSpPr>
          <p:cNvPr id="251" name="Google Shape;251;gab4108f141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b4108f14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VPN for 3rd VPC</a:t>
            </a:r>
            <a:br>
              <a:rPr lang="en-US"/>
            </a:br>
            <a:r>
              <a:rPr lang="en-US"/>
              <a:t>$255 for VPE with assoc </a:t>
            </a:r>
            <a:endParaRPr/>
          </a:p>
        </p:txBody>
      </p:sp>
      <p:sp>
        <p:nvSpPr>
          <p:cNvPr id="264" name="Google Shape;264;gab4108f141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108f14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peering for 3rd VPC</a:t>
            </a:r>
            <a:endParaRPr/>
          </a:p>
        </p:txBody>
      </p:sp>
      <p:sp>
        <p:nvSpPr>
          <p:cNvPr id="278" name="Google Shape;278;gab4108f141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65275fa1d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case you see it too small - pin the presentation and use full screen</a:t>
            </a:r>
            <a:endParaRPr/>
          </a:p>
        </p:txBody>
      </p:sp>
      <p:sp>
        <p:nvSpPr>
          <p:cNvPr id="61" name="Google Shape;61;g465275fa1d_0_7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b4108f14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4th VPC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+$105 NAT</a:t>
            </a:r>
            <a:endParaRPr/>
          </a:p>
        </p:txBody>
      </p:sp>
      <p:sp>
        <p:nvSpPr>
          <p:cNvPr id="292" name="Google Shape;292;gab4108f141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b4108f14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VPN for 4th VPC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$255 for VPE + $36 for VGW</a:t>
            </a:r>
            <a:endParaRPr/>
          </a:p>
        </p:txBody>
      </p:sp>
      <p:sp>
        <p:nvSpPr>
          <p:cNvPr id="305" name="Google Shape;305;gab4108f141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b4108f14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peering for 4th VPC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269 resources, $396 per each account, 9 (standard) max =&gt; $3564</a:t>
            </a:r>
            <a:br>
              <a:rPr lang="en-US"/>
            </a:br>
            <a:r>
              <a:rPr lang="en-US"/>
              <a:t>Arithmetic sequence</a:t>
            </a:r>
            <a:endParaRPr/>
          </a:p>
        </p:txBody>
      </p:sp>
      <p:sp>
        <p:nvSpPr>
          <p:cNvPr id="319" name="Google Shape;319;gab4108f141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b4108f1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ab4108f14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b4108f14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Added TGW</a:t>
            </a:r>
            <a:br>
              <a:rPr lang="en-US"/>
            </a:br>
            <a:r>
              <a:rPr lang="en-US"/>
              <a:t>$0.05 per hour</a:t>
            </a:r>
            <a:br>
              <a:rPr lang="en-US"/>
            </a:br>
            <a:r>
              <a:rPr lang="en-US"/>
              <a:t>$0.02 per GB</a:t>
            </a:r>
            <a:endParaRPr/>
          </a:p>
        </p:txBody>
      </p:sp>
      <p:sp>
        <p:nvSpPr>
          <p:cNvPr id="345" name="Google Shape;345;gab4108f141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4108f14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Added TGW ATT</a:t>
            </a:r>
            <a:r>
              <a:rPr lang="en-US"/>
              <a:t>t for 2, </a:t>
            </a:r>
            <a:br>
              <a:rPr lang="en-US"/>
            </a:br>
            <a:r>
              <a:rPr lang="en-US"/>
              <a:t>Prepare to delete peering 1-2</a:t>
            </a:r>
            <a:endParaRPr/>
          </a:p>
        </p:txBody>
      </p:sp>
      <p:sp>
        <p:nvSpPr>
          <p:cNvPr id="358" name="Google Shape;358;gab4108f141_0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b4108f14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Removed peering 1-2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</a:t>
            </a:r>
            <a:r>
              <a:rPr lang="en-US"/>
              <a:t>repare</a:t>
            </a:r>
            <a:r>
              <a:rPr lang="en-US"/>
              <a:t> to remove VPNs for 2</a:t>
            </a:r>
            <a:endParaRPr/>
          </a:p>
        </p:txBody>
      </p:sp>
      <p:sp>
        <p:nvSpPr>
          <p:cNvPr id="372" name="Google Shape;372;gab4108f141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b4108f14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Added TGW Att for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Prepare to remove peering 1-3, 2-3</a:t>
            </a:r>
            <a:endParaRPr/>
          </a:p>
        </p:txBody>
      </p:sp>
      <p:sp>
        <p:nvSpPr>
          <p:cNvPr id="386" name="Google Shape;386;gab4108f141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b4108f14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</a:t>
            </a:r>
            <a:r>
              <a:rPr lang="en-US">
                <a:solidFill>
                  <a:schemeClr val="dk1"/>
                </a:solidFill>
              </a:rPr>
              <a:t>emoved peering 1-3, 2-3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</a:t>
            </a:r>
            <a:r>
              <a:rPr lang="en-US"/>
              <a:t>repare to remove VPNs for 3</a:t>
            </a:r>
            <a:endParaRPr/>
          </a:p>
        </p:txBody>
      </p:sp>
      <p:sp>
        <p:nvSpPr>
          <p:cNvPr id="401" name="Google Shape;401;gab4108f141_0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b4108f14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Added TGW ATT for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Prepare to remove peering 1-4, 2-4, 3-4</a:t>
            </a:r>
            <a:endParaRPr/>
          </a:p>
        </p:txBody>
      </p:sp>
      <p:sp>
        <p:nvSpPr>
          <p:cNvPr id="415" name="Google Shape;415;gab4108f141_0_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65e607c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Senior Infra Engineer</a:t>
            </a:r>
            <a:br>
              <a:rPr lang="en-US"/>
            </a:br>
            <a:r>
              <a:rPr lang="en-US"/>
              <a:t>AWS since 2012</a:t>
            </a:r>
            <a:br>
              <a:rPr lang="en-US"/>
            </a:br>
            <a:r>
              <a:rPr lang="en-US"/>
              <a:t>Everything-as-Code</a:t>
            </a:r>
            <a:endParaRPr/>
          </a:p>
        </p:txBody>
      </p:sp>
      <p:sp>
        <p:nvSpPr>
          <p:cNvPr id="72" name="Google Shape;72;g465e607cf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b4108f141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</a:t>
            </a:r>
            <a:r>
              <a:rPr lang="en-US">
                <a:solidFill>
                  <a:schemeClr val="dk1"/>
                </a:solidFill>
              </a:rPr>
              <a:t>emove peering 1-4, 2-4, 3-4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Prepare to remove VPNs for 4, update routing for TGW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ab4108f141_0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b4108f141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Removed VPNs for 4</a:t>
            </a:r>
            <a:br>
              <a:rPr lang="en-US"/>
            </a:br>
            <a:r>
              <a:rPr lang="en-US"/>
              <a:t>Compare to $1584 + $12/user + data with peering</a:t>
            </a:r>
            <a:br>
              <a:rPr lang="en-US"/>
            </a:br>
            <a:r>
              <a:rPr lang="en-US"/>
              <a:t>For 9 acc peering </a:t>
            </a:r>
            <a:r>
              <a:rPr lang="en-US">
                <a:solidFill>
                  <a:schemeClr val="dk1"/>
                </a:solidFill>
              </a:rPr>
              <a:t>$3564, TGW is 105+36</a:t>
            </a:r>
            <a:endParaRPr/>
          </a:p>
        </p:txBody>
      </p:sp>
      <p:sp>
        <p:nvSpPr>
          <p:cNvPr id="445" name="Google Shape;445;gab4108f141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b4108f14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ab4108f141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b4108f14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Prepare to remove NAT GW for 2, 3, 4</a:t>
            </a:r>
            <a:endParaRPr/>
          </a:p>
        </p:txBody>
      </p:sp>
      <p:sp>
        <p:nvSpPr>
          <p:cNvPr id="468" name="Google Shape;468;gab4108f141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b4108f14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Removed NAT GWs, prepare to remove IGWs for 2, 3, 4</a:t>
            </a:r>
            <a:endParaRPr/>
          </a:p>
        </p:txBody>
      </p:sp>
      <p:sp>
        <p:nvSpPr>
          <p:cNvPr id="483" name="Google Shape;483;gab4108f141_0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b4108f14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Removed IGWs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Prepare to remove VGW from subnets’ RTs</a:t>
            </a:r>
            <a:endParaRPr/>
          </a:p>
        </p:txBody>
      </p:sp>
      <p:sp>
        <p:nvSpPr>
          <p:cNvPr id="498" name="Google Shape;498;gab4108f141_0_3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2ef03fd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Added VPN TGW </a:t>
            </a:r>
            <a:r>
              <a:rPr lang="en-US"/>
              <a:t>attachment</a:t>
            </a:r>
            <a:br>
              <a:rPr lang="en-US"/>
            </a:br>
            <a:r>
              <a:rPr lang="en-US"/>
              <a:t>Set in TGW RT, not in VPC RT per each subnet</a:t>
            </a:r>
            <a:endParaRPr/>
          </a:p>
        </p:txBody>
      </p:sp>
      <p:sp>
        <p:nvSpPr>
          <p:cNvPr id="511" name="Google Shape;511;ga2ef03fd7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b4108f14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ab4108f141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b4108f14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Move around</a:t>
            </a:r>
            <a:endParaRPr/>
          </a:p>
        </p:txBody>
      </p:sp>
      <p:sp>
        <p:nvSpPr>
          <p:cNvPr id="534" name="Google Shape;534;gab4108f141_0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b4108f14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VPs in other region</a:t>
            </a:r>
            <a:endParaRPr/>
          </a:p>
        </p:txBody>
      </p:sp>
      <p:sp>
        <p:nvSpPr>
          <p:cNvPr id="547" name="Google Shape;547;gab4108f141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f9b7ddc73_2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Hope for no mistake in calculations</a:t>
            </a:r>
            <a:br>
              <a:rPr lang="en-US"/>
            </a:br>
            <a:r>
              <a:rPr lang="en-US"/>
              <a:t>All-to-all routing, basic connections, only IPv4, not showing data costs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private/startup to enterprise. Not </a:t>
            </a:r>
            <a:r>
              <a:rPr lang="en-US"/>
              <a:t>about</a:t>
            </a:r>
            <a:r>
              <a:rPr lang="en-US"/>
              <a:t> Brainly</a:t>
            </a:r>
            <a:br>
              <a:rPr lang="en-US"/>
            </a:br>
            <a:r>
              <a:rPr lang="en-US" sz="1400">
                <a:latin typeface="Proxima Nova"/>
                <a:ea typeface="Proxima Nova"/>
                <a:cs typeface="Proxima Nova"/>
                <a:sym typeface="Proxima Nova"/>
              </a:rPr>
              <a:t>8h/day for user =&gt; $12</a:t>
            </a:r>
            <a:endParaRPr/>
          </a:p>
        </p:txBody>
      </p:sp>
      <p:sp>
        <p:nvSpPr>
          <p:cNvPr id="84" name="Google Shape;84;g3f9b7ddc73_2_1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b4108f141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VPNs for second region</a:t>
            </a:r>
            <a:endParaRPr/>
          </a:p>
        </p:txBody>
      </p:sp>
      <p:sp>
        <p:nvSpPr>
          <p:cNvPr id="561" name="Google Shape;561;gab4108f141_0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b4108f14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peering between regions</a:t>
            </a:r>
            <a:br>
              <a:rPr lang="en-US"/>
            </a:br>
            <a:r>
              <a:rPr lang="en-US"/>
              <a:t>Around $540 per each region</a:t>
            </a:r>
            <a:endParaRPr/>
          </a:p>
        </p:txBody>
      </p:sp>
      <p:sp>
        <p:nvSpPr>
          <p:cNvPr id="576" name="Google Shape;576;gab4108f141_0_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2ef03fd7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2ef03fd7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 to 50-125 peerings -&gt; 9 to 15 VPCs at most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65275fa1d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65275fa1d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 to 50-125 peerings -&gt; 9 to 15 VPCs at most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b4108f14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ab4108f14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b4108f14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b4108f14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f9b7ddc7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f9b7ddc73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fa28579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VPC</a:t>
            </a:r>
            <a:endParaRPr/>
          </a:p>
        </p:txBody>
      </p:sp>
      <p:sp>
        <p:nvSpPr>
          <p:cNvPr id="95" name="Google Shape;95;g3fa28579a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c029ba34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1 zone</a:t>
            </a:r>
            <a:br>
              <a:rPr lang="en-US"/>
            </a:br>
            <a:r>
              <a:rPr lang="en-US"/>
              <a:t>Abstract of routing and simplified costs</a:t>
            </a:r>
            <a:br>
              <a:rPr lang="en-US"/>
            </a:br>
            <a:r>
              <a:rPr lang="en-US"/>
              <a:t>+$35 / 21 </a:t>
            </a:r>
            <a:r>
              <a:rPr lang="en-US"/>
              <a:t>resources</a:t>
            </a:r>
            <a:endParaRPr/>
          </a:p>
        </p:txBody>
      </p:sp>
      <p:sp>
        <p:nvSpPr>
          <p:cNvPr id="106" name="Google Shape;106;gac029ba34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b4108f14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2 zones</a:t>
            </a:r>
            <a:br>
              <a:rPr lang="en-US"/>
            </a:br>
            <a:r>
              <a:rPr lang="en-US"/>
              <a:t>+$70 / +15 resources (36)</a:t>
            </a:r>
            <a:endParaRPr/>
          </a:p>
        </p:txBody>
      </p:sp>
      <p:sp>
        <p:nvSpPr>
          <p:cNvPr id="120" name="Google Shape;120;gab4108f141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4108f14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S3 VPC Endpoint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1 EP, 3 routes</a:t>
            </a:r>
            <a:br>
              <a:rPr lang="en-US"/>
            </a:br>
            <a:r>
              <a:rPr lang="en-US"/>
              <a:t>Savings, +4 resources (</a:t>
            </a:r>
            <a:r>
              <a:rPr lang="en-US">
                <a:solidFill>
                  <a:schemeClr val="dk1"/>
                </a:solidFill>
              </a:rPr>
              <a:t>40)</a:t>
            </a:r>
            <a:endParaRPr/>
          </a:p>
        </p:txBody>
      </p:sp>
      <p:sp>
        <p:nvSpPr>
          <p:cNvPr id="134" name="Google Shape;134;gab4108f141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b4108f14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Add DynamoDB VPC Endpoint</a:t>
            </a:r>
            <a:br>
              <a:rPr lang="en-US"/>
            </a:br>
            <a:r>
              <a:rPr lang="en-US"/>
              <a:t>1 EP, 3 routes,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S</a:t>
            </a:r>
            <a:r>
              <a:rPr lang="en-US">
                <a:solidFill>
                  <a:schemeClr val="dk1"/>
                </a:solidFill>
              </a:rPr>
              <a:t>avings, +4 resources (40)</a:t>
            </a:r>
            <a:endParaRPr/>
          </a:p>
        </p:txBody>
      </p:sp>
      <p:sp>
        <p:nvSpPr>
          <p:cNvPr id="147" name="Google Shape;147;gab4108f141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 showMasterSp="0">
  <p:cSld name="Title &amp; Bullet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B8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/>
        </p:nvSpPr>
        <p:spPr>
          <a:xfrm>
            <a:off x="713350" y="1774975"/>
            <a:ext cx="73653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MANAGING NETWORKING CHAOS WHILE MIGRATING TO AWS MULTI-ACCOUNT ARCHITECTURE</a:t>
            </a:r>
            <a:endParaRPr sz="35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48" y="1063918"/>
            <a:ext cx="1635428" cy="73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721974" y="3328625"/>
            <a:ext cx="73653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Routing in multi-account setup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765130" y="4039721"/>
            <a:ext cx="240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th November 2020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3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165" name="Google Shape;165;p23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3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602561" cy="4536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" name="Google Shape;168;p23"/>
          <p:cNvGraphicFramePr/>
          <p:nvPr/>
        </p:nvGraphicFramePr>
        <p:xfrm>
          <a:off x="54852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888300"/>
                <a:gridCol w="888300"/>
                <a:gridCol w="888300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subnet-1b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subnet-1c</a:t>
                      </a:r>
                      <a:endParaRPr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nat-1b…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nat-1c...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pl-1a…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pl-1b…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subnet-1b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subnet-1c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cxnSp>
        <p:nvCxnSpPr>
          <p:cNvPr id="169" name="Google Shape;169;p23"/>
          <p:cNvCxnSpPr/>
          <p:nvPr/>
        </p:nvCxnSpPr>
        <p:spPr>
          <a:xfrm flipH="1">
            <a:off x="3144050" y="256792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70" name="Google Shape;170;p23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$219 (assoc)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$12 (user)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$360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4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178" name="Google Shape;178;p24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4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602561" cy="4536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p24"/>
          <p:cNvGraphicFramePr/>
          <p:nvPr/>
        </p:nvGraphicFramePr>
        <p:xfrm>
          <a:off x="54852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888300"/>
                <a:gridCol w="888300"/>
                <a:gridCol w="888300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subnet-1b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subnet-1c</a:t>
                      </a:r>
                      <a:endParaRPr sz="8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nat-1b…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nat-1c...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pl-1a…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pl-1b…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subnet-1b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subnet-1c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subnet-1b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subnet-1c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cxnSp>
        <p:nvCxnSpPr>
          <p:cNvPr id="182" name="Google Shape;182;p24"/>
          <p:cNvCxnSpPr/>
          <p:nvPr/>
        </p:nvCxnSpPr>
        <p:spPr>
          <a:xfrm flipH="1">
            <a:off x="3151125" y="14037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4"/>
          <p:cNvCxnSpPr/>
          <p:nvPr/>
        </p:nvCxnSpPr>
        <p:spPr>
          <a:xfrm flipH="1">
            <a:off x="4436925" y="11927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84" name="Google Shape;184;p24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+ $12 (user)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$396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748075" y="3331200"/>
            <a:ext cx="754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Now add few more VPCs and peer them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5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713350" y="1774975"/>
            <a:ext cx="73653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How can </a:t>
            </a:r>
            <a:r>
              <a:rPr lang="en-US" sz="4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we</a:t>
            </a:r>
            <a:r>
              <a:rPr lang="en-US" sz="4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expand?</a:t>
            </a:r>
            <a:endParaRPr sz="4800">
              <a:solidFill>
                <a:srgbClr val="5BB8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194" name="Google Shape;194;p25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5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6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6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4">
            <a:alphaModFix/>
          </a:blip>
          <a:srcRect b="19" l="0" r="0" t="9"/>
          <a:stretch/>
        </p:blipFill>
        <p:spPr>
          <a:xfrm>
            <a:off x="152400" y="152400"/>
            <a:ext cx="5998464" cy="24998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" name="Google Shape;206;p26"/>
          <p:cNvGraphicFramePr/>
          <p:nvPr/>
        </p:nvGraphicFramePr>
        <p:xfrm>
          <a:off x="54852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888300"/>
                <a:gridCol w="888300"/>
                <a:gridCol w="888300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sz="8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pl-1a…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pl-1b…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cxnSp>
        <p:nvCxnSpPr>
          <p:cNvPr id="207" name="Google Shape;207;p26"/>
          <p:cNvCxnSpPr/>
          <p:nvPr/>
        </p:nvCxnSpPr>
        <p:spPr>
          <a:xfrm flipH="1">
            <a:off x="1768150" y="480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08" name="Google Shape;208;p26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 + $12 (user)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$396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216" name="Google Shape;216;p27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7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4">
            <a:alphaModFix/>
          </a:blip>
          <a:srcRect b="19" l="0" r="0" t="9"/>
          <a:stretch/>
        </p:blipFill>
        <p:spPr>
          <a:xfrm>
            <a:off x="152400" y="152400"/>
            <a:ext cx="5998464" cy="24998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7"/>
          <p:cNvCxnSpPr/>
          <p:nvPr/>
        </p:nvCxnSpPr>
        <p:spPr>
          <a:xfrm flipH="1">
            <a:off x="5092700" y="548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20" name="Google Shape;220;p27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EAD1D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vpc-1a...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vpc-2a...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vpc-2b...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EAD1D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EAD1D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graphicFrame>
        <p:nvGraphicFramePr>
          <p:cNvPr id="221" name="Google Shape;221;p27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 + $12 (user)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$501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8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8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229" name="Google Shape;229;p28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8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 rotWithShape="1">
          <a:blip r:embed="rId4">
            <a:alphaModFix/>
          </a:blip>
          <a:srcRect b="19" l="0" r="0" t="9"/>
          <a:stretch/>
        </p:blipFill>
        <p:spPr>
          <a:xfrm>
            <a:off x="152400" y="152400"/>
            <a:ext cx="5998464" cy="24998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8"/>
          <p:cNvCxnSpPr/>
          <p:nvPr/>
        </p:nvCxnSpPr>
        <p:spPr>
          <a:xfrm flipH="1">
            <a:off x="4431900" y="12947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8"/>
          <p:cNvCxnSpPr/>
          <p:nvPr/>
        </p:nvCxnSpPr>
        <p:spPr>
          <a:xfrm flipH="1">
            <a:off x="4431900" y="174012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34" name="Google Shape;234;p28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vpc-1a...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vpc-2a...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vpc-2b...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graphicFrame>
        <p:nvGraphicFramePr>
          <p:cNvPr id="235" name="Google Shape;235;p28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$210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 + $12 (user)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 + 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$792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9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9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4">
            <a:alphaModFix/>
          </a:blip>
          <a:srcRect b="19" l="0" r="0" t="9"/>
          <a:stretch/>
        </p:blipFill>
        <p:spPr>
          <a:xfrm>
            <a:off x="152400" y="152400"/>
            <a:ext cx="5998464" cy="24998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9"/>
          <p:cNvCxnSpPr/>
          <p:nvPr/>
        </p:nvCxnSpPr>
        <p:spPr>
          <a:xfrm flipH="1">
            <a:off x="2735550" y="9200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47" name="Google Shape;247;p29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vpc-1a...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vpc-2a...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vpc-2b...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graphicFrame>
        <p:nvGraphicFramePr>
          <p:cNvPr id="248" name="Google Shape;248;p29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$210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$510 + $12 (user)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$72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$792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0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256" name="Google Shape;256;p30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0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002196" cy="4536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0"/>
          <p:cNvCxnSpPr/>
          <p:nvPr/>
        </p:nvCxnSpPr>
        <p:spPr>
          <a:xfrm flipH="1">
            <a:off x="1802225" y="22553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60" name="Google Shape;260;p30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EAD1D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3a...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3b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graphicFrame>
        <p:nvGraphicFramePr>
          <p:cNvPr id="261" name="Google Shape;261;p30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$210 + data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$510 + $12 (user)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$72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$897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1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1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269" name="Google Shape;269;p31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1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002196" cy="4536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1"/>
          <p:cNvCxnSpPr/>
          <p:nvPr/>
        </p:nvCxnSpPr>
        <p:spPr>
          <a:xfrm flipH="1">
            <a:off x="1100525" y="35633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1"/>
          <p:cNvCxnSpPr/>
          <p:nvPr/>
        </p:nvCxnSpPr>
        <p:spPr>
          <a:xfrm flipH="1">
            <a:off x="1100525" y="395420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74" name="Google Shape;274;p31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graphicFrame>
        <p:nvGraphicFramePr>
          <p:cNvPr id="275" name="Google Shape;275;p31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$315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$510 + $12 (user)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$72 + 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$1188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32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2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283" name="Google Shape;283;p32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2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85" name="Google Shape;28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002196" cy="4536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2"/>
          <p:cNvCxnSpPr/>
          <p:nvPr/>
        </p:nvCxnSpPr>
        <p:spPr>
          <a:xfrm flipH="1">
            <a:off x="2149675" y="207140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2"/>
          <p:cNvCxnSpPr/>
          <p:nvPr/>
        </p:nvCxnSpPr>
        <p:spPr>
          <a:xfrm flipH="1">
            <a:off x="2717650" y="28369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88" name="Google Shape;288;p32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graphicFrame>
        <p:nvGraphicFramePr>
          <p:cNvPr id="289" name="Google Shape;289;p32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$315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$765 + $12 (user)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$108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$1188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748075" y="1037300"/>
            <a:ext cx="3860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Agenda</a:t>
            </a:r>
            <a:endParaRPr sz="24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748075" y="544950"/>
            <a:ext cx="3860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ROUTING IN AWS MULTI-ACCOUNT</a:t>
            </a:r>
            <a:endParaRPr>
              <a:solidFill>
                <a:srgbClr val="5BB8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661775" y="1910600"/>
            <a:ext cx="38604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About the presenter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Starting up with one account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Scaling up to few accounts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Further scaling to hundreds of accounts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Expanding to cross-region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5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3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3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002196" cy="4536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3"/>
          <p:cNvCxnSpPr/>
          <p:nvPr/>
        </p:nvCxnSpPr>
        <p:spPr>
          <a:xfrm flipH="1">
            <a:off x="5099525" y="22831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01" name="Google Shape;301;p33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4a...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4b...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pcx-2/3...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pcx-1/3...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graphicFrame>
        <p:nvGraphicFramePr>
          <p:cNvPr id="302" name="Google Shape;302;p33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$315 + data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$765 + $12 (user)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$108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$1293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34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4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310" name="Google Shape;310;p34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4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12" name="Google Shape;31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002196" cy="4536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4"/>
          <p:cNvCxnSpPr/>
          <p:nvPr/>
        </p:nvCxnSpPr>
        <p:spPr>
          <a:xfrm flipH="1">
            <a:off x="4434425" y="357700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4"/>
          <p:cNvCxnSpPr/>
          <p:nvPr/>
        </p:nvCxnSpPr>
        <p:spPr>
          <a:xfrm flipH="1">
            <a:off x="4434425" y="39882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15" name="Google Shape;315;p34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pcx-2/3...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pcx-1/3...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6" name="Google Shape;316;p34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765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$12 (user)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$108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$1584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5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5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324" name="Google Shape;324;p35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5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002196" cy="45366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7" name="Google Shape;327;p35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pcx-2/3/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pcx-2/3/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pcx-1/3/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pcx-1/3/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28" name="Google Shape;328;p35"/>
          <p:cNvCxnSpPr/>
          <p:nvPr/>
        </p:nvCxnSpPr>
        <p:spPr>
          <a:xfrm flipH="1">
            <a:off x="3328250" y="206460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5"/>
          <p:cNvCxnSpPr/>
          <p:nvPr/>
        </p:nvCxnSpPr>
        <p:spPr>
          <a:xfrm flipH="1">
            <a:off x="2751700" y="25050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5"/>
          <p:cNvCxnSpPr/>
          <p:nvPr/>
        </p:nvCxnSpPr>
        <p:spPr>
          <a:xfrm flipH="1">
            <a:off x="2751700" y="323092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31" name="Google Shape;331;p35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$1020 + $12 (user)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$144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$1584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/>
        </p:nvSpPr>
        <p:spPr>
          <a:xfrm>
            <a:off x="748075" y="3331200"/>
            <a:ext cx="754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even more VPCs with Transit Gateway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7" name="Google Shape;3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36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6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713350" y="1774975"/>
            <a:ext cx="73653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</a:t>
            </a:r>
            <a:r>
              <a:rPr lang="en-US" sz="4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an we grow further?</a:t>
            </a:r>
            <a:endParaRPr sz="4800">
              <a:solidFill>
                <a:srgbClr val="5BB8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341" name="Google Shape;341;p36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6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7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7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350" name="Google Shape;350;p37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37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52" name="Google Shape;35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147820" cy="4536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3" name="Google Shape;353;p37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pcx-2/3/4...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pcx-2/3/4...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pcx-1/3/4...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pcx-1/3/4...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54" name="Google Shape;354;p37"/>
          <p:cNvCxnSpPr/>
          <p:nvPr/>
        </p:nvCxnSpPr>
        <p:spPr>
          <a:xfrm flipH="1">
            <a:off x="1665975" y="3818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55" name="Google Shape;355;p37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$1020 + $12 (user)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$144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$1620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8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38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363" name="Google Shape;363;p38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8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65" name="Google Shape;36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147820" cy="45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38"/>
          <p:cNvCxnSpPr/>
          <p:nvPr/>
        </p:nvCxnSpPr>
        <p:spPr>
          <a:xfrm flipH="1">
            <a:off x="3396375" y="5726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8"/>
          <p:cNvCxnSpPr/>
          <p:nvPr/>
        </p:nvCxnSpPr>
        <p:spPr>
          <a:xfrm flipH="1">
            <a:off x="2765325" y="8477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68" name="Google Shape;368;p38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/3/4…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pcx-2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/3/4…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/3/4…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/3/4…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9" name="Google Shape;369;p38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$1020 + $12 (user)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$144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data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$1656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39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39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377" name="Google Shape;377;p39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39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79" name="Google Shape;3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147820" cy="45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39"/>
          <p:cNvCxnSpPr/>
          <p:nvPr/>
        </p:nvCxnSpPr>
        <p:spPr>
          <a:xfrm flipH="1">
            <a:off x="4548175" y="12292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81" name="Google Shape;381;p39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tgw-att-2...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vgw-2…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tgw-att-2...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subnet-2a/b/c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pcx-3/4…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pcx-3/4…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pcx-3/4…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pcx-3/4…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pcx-1/2/4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pcx-1/2/4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82" name="Google Shape;382;p39"/>
          <p:cNvCxnSpPr/>
          <p:nvPr/>
        </p:nvCxnSpPr>
        <p:spPr>
          <a:xfrm flipH="1">
            <a:off x="4518700" y="164052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83" name="Google Shape;383;p39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$1020 + $12 (user) -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$144 -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$72 + data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1656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40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40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391" name="Google Shape;391;p40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0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93" name="Google Shape;39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147820" cy="45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40"/>
          <p:cNvCxnSpPr/>
          <p:nvPr/>
        </p:nvCxnSpPr>
        <p:spPr>
          <a:xfrm flipH="1">
            <a:off x="1883975" y="7361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40"/>
          <p:cNvCxnSpPr/>
          <p:nvPr/>
        </p:nvCxnSpPr>
        <p:spPr>
          <a:xfrm flipH="1">
            <a:off x="2161550" y="201522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40"/>
          <p:cNvCxnSpPr/>
          <p:nvPr/>
        </p:nvCxnSpPr>
        <p:spPr>
          <a:xfrm flipH="1">
            <a:off x="2804450" y="28556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97" name="Google Shape;397;p40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tgw-att-2...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tgw-att-2...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pcx-3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/4…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pcx-3/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pcx-3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pcx-3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/4…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att-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1/2/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8" name="Google Shape;398;p40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$765 + $12 (user)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$108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$72 + data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$1401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1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41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406" name="Google Shape;406;p41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41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147820" cy="45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41"/>
          <p:cNvCxnSpPr/>
          <p:nvPr/>
        </p:nvCxnSpPr>
        <p:spPr>
          <a:xfrm flipH="1">
            <a:off x="1112425" y="35480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41"/>
          <p:cNvCxnSpPr/>
          <p:nvPr/>
        </p:nvCxnSpPr>
        <p:spPr>
          <a:xfrm flipH="1">
            <a:off x="1112425" y="39593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11" name="Google Shape;411;p41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tgw-att-2/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vgw-3…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tgw-att-2/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subnet-3a/b/c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2" name="Google Shape;412;p41"/>
          <p:cNvGraphicFramePr/>
          <p:nvPr/>
        </p:nvGraphicFramePr>
        <p:xfrm>
          <a:off x="5475513" y="39271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$765 + $12 (user) -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$108 -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$108 + data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$1401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42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42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420" name="Google Shape;420;p42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2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22" name="Google Shape;42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147820" cy="45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2"/>
          <p:cNvCxnSpPr/>
          <p:nvPr/>
        </p:nvCxnSpPr>
        <p:spPr>
          <a:xfrm flipH="1">
            <a:off x="3491750" y="16694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42"/>
          <p:cNvCxnSpPr/>
          <p:nvPr/>
        </p:nvCxnSpPr>
        <p:spPr>
          <a:xfrm flipH="1">
            <a:off x="2781500" y="319380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42"/>
          <p:cNvCxnSpPr/>
          <p:nvPr/>
        </p:nvCxnSpPr>
        <p:spPr>
          <a:xfrm flipH="1">
            <a:off x="2781500" y="248100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2"/>
          <p:cNvCxnSpPr/>
          <p:nvPr/>
        </p:nvCxnSpPr>
        <p:spPr>
          <a:xfrm flipH="1">
            <a:off x="3413300" y="204752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27" name="Google Shape;427;p42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pcx-4…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pcx-4…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pcx-4…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pcx-4…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pcx-4...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pcx-4...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pcx-1/2/3...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8" name="Google Shape;428;p42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$510 + $12 (user)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$72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$108 + data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$1146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-8625" y="4793890"/>
            <a:ext cx="9151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6575" l="0" r="0" t="6566"/>
          <a:stretch/>
        </p:blipFill>
        <p:spPr>
          <a:xfrm>
            <a:off x="5196950" y="0"/>
            <a:ext cx="394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748075" y="1037300"/>
            <a:ext cx="3860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Krzysztof Szyper</a:t>
            </a:r>
            <a:endParaRPr sz="24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748075" y="544950"/>
            <a:ext cx="3860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WELCOME</a:t>
            </a:r>
            <a:endParaRPr>
              <a:solidFill>
                <a:srgbClr val="5BB8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749800" y="2148854"/>
            <a:ext cx="38589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17500" lvl="0" marL="36576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Senior Infrastructure Engineer at Brainly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36576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Using AWS since 2012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36576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Everything-as-Code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enthusiast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36576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https://shyper.pro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</a:t>
            </a: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43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43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436" name="Google Shape;436;p43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3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147820" cy="45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43"/>
          <p:cNvCxnSpPr/>
          <p:nvPr/>
        </p:nvCxnSpPr>
        <p:spPr>
          <a:xfrm flipH="1">
            <a:off x="4518725" y="35548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3"/>
          <p:cNvCxnSpPr/>
          <p:nvPr/>
        </p:nvCxnSpPr>
        <p:spPr>
          <a:xfrm flipH="1">
            <a:off x="4518725" y="398660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41" name="Google Shape;441;p43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vgw-4…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subnet-4a/b/c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2" name="Google Shape;442;p43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$510 + $12 (user) -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$72 -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$144 + data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$1146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44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44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450" name="Google Shape;450;p44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44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52" name="Google Shape;45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147820" cy="4536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3" name="Google Shape;453;p44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 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-att-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4" name="Google Shape;454;p44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$420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 + $12 (user)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$144 + data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$850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/>
          <p:nvPr/>
        </p:nvSpPr>
        <p:spPr>
          <a:xfrm>
            <a:off x="748075" y="3331200"/>
            <a:ext cx="754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Now lower costs even further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0" name="Google Shape;4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45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45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3" name="Google Shape;463;p45"/>
          <p:cNvSpPr txBox="1"/>
          <p:nvPr/>
        </p:nvSpPr>
        <p:spPr>
          <a:xfrm>
            <a:off x="713350" y="1774975"/>
            <a:ext cx="73653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Can we improve it</a:t>
            </a:r>
            <a:r>
              <a:rPr lang="en-US" sz="4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?</a:t>
            </a:r>
            <a:endParaRPr sz="4800">
              <a:solidFill>
                <a:srgbClr val="5BB8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464" name="Google Shape;464;p45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45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46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46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473" name="Google Shape;473;p46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46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75" name="Google Shape;4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75" y="152400"/>
            <a:ext cx="5525317" cy="4641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46"/>
          <p:cNvCxnSpPr/>
          <p:nvPr/>
        </p:nvCxnSpPr>
        <p:spPr>
          <a:xfrm flipH="1">
            <a:off x="4475400" y="24716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46"/>
          <p:cNvCxnSpPr/>
          <p:nvPr/>
        </p:nvCxnSpPr>
        <p:spPr>
          <a:xfrm flipH="1">
            <a:off x="4475400" y="1494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46"/>
          <p:cNvCxnSpPr/>
          <p:nvPr/>
        </p:nvCxnSpPr>
        <p:spPr>
          <a:xfrm flipH="1">
            <a:off x="1049375" y="24716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79" name="Google Shape;479;p46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nat-2a/b/c…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nat-3a/b/c… 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nat-4a/b/c… 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0" name="Google Shape;480;p46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$420 + data - </a:t>
                      </a: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$315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 + $12 (user)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$144 + data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$850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7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87" name="Google Shape;4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75" y="152400"/>
            <a:ext cx="5525308" cy="4641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47"/>
          <p:cNvCxnSpPr/>
          <p:nvPr/>
        </p:nvCxnSpPr>
        <p:spPr>
          <a:xfrm flipH="1">
            <a:off x="5107025" y="24731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47"/>
          <p:cNvCxnSpPr/>
          <p:nvPr/>
        </p:nvCxnSpPr>
        <p:spPr>
          <a:xfrm flipH="1">
            <a:off x="5107025" y="15240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47"/>
          <p:cNvCxnSpPr/>
          <p:nvPr/>
        </p:nvCxnSpPr>
        <p:spPr>
          <a:xfrm flipH="1">
            <a:off x="463475" y="24731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47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47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493" name="Google Shape;493;p47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94" name="Google Shape;494;p47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igw-2…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igw-3…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igw-4…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5" name="Google Shape;495;p47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 + $12 (user)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$144 + data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$540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5" y="152400"/>
            <a:ext cx="6140919" cy="464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48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48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504" name="Google Shape;504;p48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48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506" name="Google Shape;506;p48"/>
          <p:cNvGraphicFramePr/>
          <p:nvPr/>
        </p:nvGraphicFramePr>
        <p:xfrm>
          <a:off x="54755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07" name="Google Shape;507;p48"/>
          <p:cNvGraphicFramePr/>
          <p:nvPr/>
        </p:nvGraphicFramePr>
        <p:xfrm>
          <a:off x="5480338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 + $12 (user)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$144 + data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$540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  <p:cxnSp>
        <p:nvCxnSpPr>
          <p:cNvPr id="508" name="Google Shape;508;p48"/>
          <p:cNvCxnSpPr/>
          <p:nvPr/>
        </p:nvCxnSpPr>
        <p:spPr>
          <a:xfrm flipH="1">
            <a:off x="1342650" y="16327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5" y="152400"/>
            <a:ext cx="6140919" cy="464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49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49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517" name="Google Shape;517;p49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49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519" name="Google Shape;519;p49"/>
          <p:cNvGraphicFramePr/>
          <p:nvPr/>
        </p:nvGraphicFramePr>
        <p:xfrm>
          <a:off x="54755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tgw-1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/2/3/4...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tgw-1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10.0.0.0/9 (Cloud)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20" name="Google Shape;520;p49"/>
          <p:cNvGraphicFramePr/>
          <p:nvPr/>
        </p:nvGraphicFramePr>
        <p:xfrm>
          <a:off x="5480338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 + $12 (user)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$144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 + data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$576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/>
          <p:nvPr/>
        </p:nvSpPr>
        <p:spPr>
          <a:xfrm>
            <a:off x="748075" y="3331200"/>
            <a:ext cx="754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mirror everything in another region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6" name="Google Shape;5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50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50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29" name="Google Shape;529;p50"/>
          <p:cNvSpPr txBox="1"/>
          <p:nvPr/>
        </p:nvSpPr>
        <p:spPr>
          <a:xfrm>
            <a:off x="713350" y="1774975"/>
            <a:ext cx="73653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What is the limit?</a:t>
            </a:r>
            <a:endParaRPr sz="4800">
              <a:solidFill>
                <a:srgbClr val="5BB8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530" name="Google Shape;530;p50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50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51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51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539" name="Google Shape;539;p51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51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41" name="Google Shape;54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070078" cy="4536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2" name="Google Shape;542;p51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10.0.0.0/13 (1st Region)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10.5.0.0/13 (2nd Region)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3" name="Google Shape;543;p51"/>
          <p:cNvSpPr/>
          <p:nvPr/>
        </p:nvSpPr>
        <p:spPr>
          <a:xfrm>
            <a:off x="5006175" y="106125"/>
            <a:ext cx="2163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44" name="Google Shape;544;p51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 + $12 (user)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$180 + data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$576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52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52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552" name="Google Shape;552;p52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52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54" name="Google Shape;55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070078" cy="45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52"/>
          <p:cNvCxnSpPr/>
          <p:nvPr/>
        </p:nvCxnSpPr>
        <p:spPr>
          <a:xfrm flipH="1">
            <a:off x="4548175" y="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56" name="Google Shape;556;p52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10.4.0.0/16(VPC5)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10.5.0.0/16(VPC6)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10.6.0.0/16(VPC7)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10.7.0.0/16(VPC8)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nat-5a/b/c...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igw-5...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5a/6a/7a/8a...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5b/6b/7b/8b...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10.0.0.0/13 (1st Region)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10.5.0.0/13 (2nd Region)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tgw-att-5/6/7/8...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tgw-att-5/6/7/8...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7" name="Google Shape;557;p52"/>
          <p:cNvSpPr/>
          <p:nvPr/>
        </p:nvSpPr>
        <p:spPr>
          <a:xfrm>
            <a:off x="5006175" y="106125"/>
            <a:ext cx="2163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58" name="Google Shape;558;p52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 + 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$255 + $12 (user)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$36</a:t>
                      </a:r>
                      <a:endParaRPr b="1" sz="800">
                        <a:highlight>
                          <a:srgbClr val="F4CCCC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$180 + data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$144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$861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-8625" y="4793900"/>
            <a:ext cx="9147600" cy="34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7"/>
          <p:cNvCxnSpPr/>
          <p:nvPr/>
        </p:nvCxnSpPr>
        <p:spPr>
          <a:xfrm>
            <a:off x="5446835" y="1196279"/>
            <a:ext cx="0" cy="2611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17"/>
          <p:cNvSpPr txBox="1"/>
          <p:nvPr/>
        </p:nvSpPr>
        <p:spPr>
          <a:xfrm>
            <a:off x="5891025" y="1866450"/>
            <a:ext cx="25299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Simplified setup</a:t>
            </a:r>
            <a:endParaRPr sz="1800">
              <a:solidFill>
                <a:srgbClr val="5BB8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</a:t>
            </a: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813325" y="368275"/>
            <a:ext cx="3858900" cy="3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All-to-all routing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 AZs per VPC, only 4 VPCs per region, only 2 regions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Just</a:t>
            </a:r>
            <a:r>
              <a:rPr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some basic connections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Only IPv4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Split tunnel VPN, 8h/day/user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Not calculating data transfer costs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Cloud networks at 10.0.0.0/9, </a:t>
            </a:r>
            <a:br>
              <a:rPr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Corporate networks at 10.128.0.0/9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53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53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566" name="Google Shape;566;p53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53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68" name="Google Shape;56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070078" cy="45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53"/>
          <p:cNvCxnSpPr/>
          <p:nvPr/>
        </p:nvCxnSpPr>
        <p:spPr>
          <a:xfrm flipH="1">
            <a:off x="3866450" y="11789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53"/>
          <p:cNvCxnSpPr/>
          <p:nvPr/>
        </p:nvCxnSpPr>
        <p:spPr>
          <a:xfrm flipH="1">
            <a:off x="3866450" y="156982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71" name="Google Shape;571;p53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10.4.0.0/16(VPC5)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10.5.0.0/16(VPC6)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10.6.0.0/16(VPC7)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10.7.0.0/16(VPC8)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subnet-5a/b/c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nat-5a/b/c...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igw-5...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/5a/6a/7a/8a...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5b/6b/7b/8b...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subnet-5a/b/c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5…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tgw-2/3/4/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6/7/8...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5…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6/7/8...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subnet-5a/b/c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10.0.0.0/13 (1st Region)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10.5.0.0/13 (2nd Region)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tgw-att-5/6/7/8...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tgw-att-5/6/7/8...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2" name="Google Shape;572;p53"/>
          <p:cNvSpPr/>
          <p:nvPr/>
        </p:nvSpPr>
        <p:spPr>
          <a:xfrm>
            <a:off x="5006175" y="106125"/>
            <a:ext cx="2163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3" name="Google Shape;573;p53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$210 + data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$510 + $12 (user)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$72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$324 + data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$1116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54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54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581" name="Google Shape;581;p54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54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83" name="Google Shape;58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070078" cy="45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54"/>
          <p:cNvCxnSpPr/>
          <p:nvPr/>
        </p:nvCxnSpPr>
        <p:spPr>
          <a:xfrm flipH="1">
            <a:off x="2442625" y="670575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54"/>
          <p:cNvSpPr/>
          <p:nvPr/>
        </p:nvSpPr>
        <p:spPr>
          <a:xfrm>
            <a:off x="5006175" y="106125"/>
            <a:ext cx="2163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86" name="Google Shape;586;p54"/>
          <p:cNvGraphicFramePr/>
          <p:nvPr/>
        </p:nvGraphicFramePr>
        <p:xfrm>
          <a:off x="54755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90725"/>
                <a:gridCol w="890725"/>
                <a:gridCol w="890725"/>
                <a:gridCol w="890725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(VPC1)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10.1.0.0/16 (VPC2)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10.2.0.0/16 (VPC3)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10.3.0.0/16 (VPC4)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10.4.0.0/16(VPC5)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10.5.0.0/16(VPC6)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10.6.0.0/16(VPC7)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10.7.0.0/16(VPC8)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subnet-5a/b/c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nat-1a/b/c…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nat-5a/b/c...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igw-5...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vpc-1a/2a/3a/4a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/5a/6a/7a/8a...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pl-… (DynDB)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vpc-1b/2b/3b/4b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5b/6b/7b/8b...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169.254.169.252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/30 (AWS)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subnet-5a/b/c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10.128.0.0/9 (Corp)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vgw-1/5…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tgw-2/3/4/6/7/8...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vgw-1/5…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tgw-2/3/4/6/7/8...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subnet-1a/b/c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subnet-5a/b/c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10.0.0.0/13 (1st Region)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pcx-5...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tgw-att-1/2/3/4...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pcx-5...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10.5.0.0/13 (2nd Region)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tgw-att-5/6/7/8...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tgw-att-5/6/7/8...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pcx-1...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7" name="Google Shape;587;p54"/>
          <p:cNvGraphicFramePr/>
          <p:nvPr/>
        </p:nvGraphicFramePr>
        <p:xfrm>
          <a:off x="5475513" y="3927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$210 + data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$510 + $12 (user)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$72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$423 + data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$1116 + $12/user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 txBox="1"/>
          <p:nvPr/>
        </p:nvSpPr>
        <p:spPr>
          <a:xfrm>
            <a:off x="740850" y="1345200"/>
            <a:ext cx="76623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SUMMARY</a:t>
            </a:r>
            <a:br>
              <a:rPr lang="en-US" sz="3600">
                <a:solidFill>
                  <a:srgbClr val="6E85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3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COMPARISON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93" name="Google Shape;5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p55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55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96" name="Google Shape;596;p55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597" name="Google Shape;597;p55"/>
          <p:cNvGraphicFramePr/>
          <p:nvPr/>
        </p:nvGraphicFramePr>
        <p:xfrm>
          <a:off x="1899613" y="2847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534475"/>
                <a:gridCol w="1603425"/>
                <a:gridCol w="1603425"/>
                <a:gridCol w="1603425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Accounts</a:t>
                      </a:r>
                      <a:endParaRPr sz="10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Peering</a:t>
                      </a:r>
                      <a:endParaRPr sz="10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Transit Gateway</a:t>
                      </a:r>
                      <a:endParaRPr sz="10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Transit Gateway + </a:t>
                      </a:r>
                      <a:r>
                        <a:rPr lang="en-US" sz="10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Egress</a:t>
                      </a:r>
                      <a:endParaRPr sz="10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$396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$432</a:t>
                      </a:r>
                      <a:endParaRPr b="1" sz="10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$432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$792 (+396)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$573 (+141)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$468 (+36)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$1’188 (+396)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$714 (+141)</a:t>
                      </a:r>
                      <a:endParaRPr b="1" sz="10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$504 (+36)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$1’584 (+396)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$855 (+141)</a:t>
                      </a:r>
                      <a:endParaRPr b="1" sz="10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$540 (+36)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$3’564 (+1980)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$1’560 (+705)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$720 (+180)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$5’940 (+2376)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$2’406 (+846)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$936 (+216)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$14’391 (+11985)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$3’996 (+3060)</a:t>
                      </a:r>
                      <a:endParaRPr b="1"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6"/>
          <p:cNvSpPr txBox="1"/>
          <p:nvPr/>
        </p:nvSpPr>
        <p:spPr>
          <a:xfrm>
            <a:off x="740850" y="1345200"/>
            <a:ext cx="76623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CONNECTING COUPLE OF VPCS</a:t>
            </a:r>
            <a:br>
              <a:rPr lang="en-US" sz="3600">
                <a:solidFill>
                  <a:srgbClr val="6E85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3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VPC PEERING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03" name="Google Shape;6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56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56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06" name="Google Shape;606;p56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</a:t>
            </a: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07" name="Google Shape;607;p56"/>
          <p:cNvSpPr txBox="1"/>
          <p:nvPr/>
        </p:nvSpPr>
        <p:spPr>
          <a:xfrm>
            <a:off x="1674975" y="3065000"/>
            <a:ext cx="57804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US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Up to 9 VPCs or 15 if requested limit increase on peering (50-125)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"/>
          <p:cNvSpPr txBox="1"/>
          <p:nvPr/>
        </p:nvSpPr>
        <p:spPr>
          <a:xfrm>
            <a:off x="740850" y="1345200"/>
            <a:ext cx="76623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CONNECTING MANY VPCS</a:t>
            </a:r>
            <a:br>
              <a:rPr lang="en-US" sz="3600">
                <a:solidFill>
                  <a:srgbClr val="6E85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3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TRANSIT GATEWAY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13" name="Google Shape;6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57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57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16" name="Google Shape;616;p57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17" name="Google Shape;617;p57"/>
          <p:cNvSpPr txBox="1"/>
          <p:nvPr/>
        </p:nvSpPr>
        <p:spPr>
          <a:xfrm>
            <a:off x="1703550" y="3065000"/>
            <a:ext cx="57369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US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Up to 5000 </a:t>
            </a:r>
            <a:r>
              <a:rPr lang="en-US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attachments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US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20 route tables </a:t>
            </a:r>
            <a:r>
              <a:rPr lang="en-US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(routing domain) </a:t>
            </a:r>
            <a:r>
              <a:rPr lang="en-US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per Transit Gateway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8"/>
          <p:cNvSpPr txBox="1"/>
          <p:nvPr/>
        </p:nvSpPr>
        <p:spPr>
          <a:xfrm>
            <a:off x="740850" y="1345200"/>
            <a:ext cx="76623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CONNECTING MULTIPLE REGIONS AND MANY VPCS</a:t>
            </a:r>
            <a:br>
              <a:rPr lang="en-US" sz="3600">
                <a:solidFill>
                  <a:srgbClr val="6E85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3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VPC PEERING </a:t>
            </a:r>
            <a:br>
              <a:rPr lang="en-US" sz="3600">
                <a:latin typeface="Proxima Nova Extrabold"/>
                <a:ea typeface="Proxima Nova Extrabold"/>
                <a:cs typeface="Proxima Nova Extrabold"/>
                <a:sym typeface="Proxima Nova Extrabold"/>
              </a:rPr>
            </a:br>
            <a:r>
              <a:rPr lang="en-US" sz="3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+ </a:t>
            </a:r>
            <a:br>
              <a:rPr lang="en-US" sz="3600">
                <a:latin typeface="Proxima Nova Extrabold"/>
                <a:ea typeface="Proxima Nova Extrabold"/>
                <a:cs typeface="Proxima Nova Extrabold"/>
                <a:sym typeface="Proxima Nova Extrabold"/>
              </a:rPr>
            </a:br>
            <a:r>
              <a:rPr lang="en-US" sz="3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TRANSIT GATEWAY</a:t>
            </a:r>
            <a:endParaRPr sz="3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23" name="Google Shape;6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p58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58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26" name="Google Shape;626;p58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B8FF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9"/>
          <p:cNvSpPr txBox="1"/>
          <p:nvPr/>
        </p:nvSpPr>
        <p:spPr>
          <a:xfrm>
            <a:off x="765125" y="3840375"/>
            <a:ext cx="45411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Krzysztof Szyper</a:t>
            </a:r>
            <a:endParaRPr sz="10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Managing networking chaos while migrating to AWS multi-account architecture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" name="Google Shape;632;p59"/>
          <p:cNvSpPr txBox="1"/>
          <p:nvPr/>
        </p:nvSpPr>
        <p:spPr>
          <a:xfrm>
            <a:off x="713350" y="1774975"/>
            <a:ext cx="73653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48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33" name="Google Shape;6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48" y="1063918"/>
            <a:ext cx="1635428" cy="73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748075" y="3331200"/>
            <a:ext cx="7545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begin with one VPC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8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713350" y="1774975"/>
            <a:ext cx="73653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B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How do we start?</a:t>
            </a:r>
            <a:endParaRPr sz="4800">
              <a:solidFill>
                <a:srgbClr val="5BB8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102" name="Google Shape;102;p18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8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</a:t>
            </a: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9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9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602561" cy="4536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" name="Google Shape;114;p19"/>
          <p:cNvGraphicFramePr/>
          <p:nvPr/>
        </p:nvGraphicFramePr>
        <p:xfrm>
          <a:off x="54852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888300"/>
                <a:gridCol w="888300"/>
                <a:gridCol w="888300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nat-1a… 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graphicFrame>
        <p:nvGraphicFramePr>
          <p:cNvPr id="115" name="Google Shape;115;p19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$35 + data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$35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  <p:cxnSp>
        <p:nvCxnSpPr>
          <p:cNvPr id="116" name="Google Shape;116;p19"/>
          <p:cNvCxnSpPr/>
          <p:nvPr/>
        </p:nvCxnSpPr>
        <p:spPr>
          <a:xfrm flipH="1">
            <a:off x="1778900" y="1837038"/>
            <a:ext cx="214200" cy="261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9"/>
          <p:cNvCxnSpPr/>
          <p:nvPr/>
        </p:nvCxnSpPr>
        <p:spPr>
          <a:xfrm flipH="1">
            <a:off x="2551250" y="2030338"/>
            <a:ext cx="214200" cy="261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0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125" name="Google Shape;125;p20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0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602561" cy="4536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" name="Google Shape;128;p20"/>
          <p:cNvGraphicFramePr/>
          <p:nvPr/>
        </p:nvGraphicFramePr>
        <p:xfrm>
          <a:off x="54852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888300"/>
                <a:gridCol w="888300"/>
                <a:gridCol w="888300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nat-1b…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EAD1D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EAD1DC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nat-1c…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cxnSp>
        <p:nvCxnSpPr>
          <p:cNvPr id="129" name="Google Shape;129;p20"/>
          <p:cNvCxnSpPr/>
          <p:nvPr/>
        </p:nvCxnSpPr>
        <p:spPr>
          <a:xfrm flipH="1">
            <a:off x="2003725" y="358713"/>
            <a:ext cx="214200" cy="261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0"/>
          <p:cNvCxnSpPr/>
          <p:nvPr/>
        </p:nvCxnSpPr>
        <p:spPr>
          <a:xfrm flipH="1">
            <a:off x="2003725" y="2923125"/>
            <a:ext cx="214200" cy="261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31" name="Google Shape;131;p20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35</a:t>
                      </a: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data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+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$70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1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139" name="Google Shape;139;p21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1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602561" cy="4536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Google Shape;142;p21"/>
          <p:cNvGraphicFramePr/>
          <p:nvPr/>
        </p:nvGraphicFramePr>
        <p:xfrm>
          <a:off x="54852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888300"/>
                <a:gridCol w="888300"/>
                <a:gridCol w="888300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nat-1a…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nat-1b…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nat-1c...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pl-1a… (S3)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cxnSp>
        <p:nvCxnSpPr>
          <p:cNvPr id="143" name="Google Shape;143;p21"/>
          <p:cNvCxnSpPr/>
          <p:nvPr/>
        </p:nvCxnSpPr>
        <p:spPr>
          <a:xfrm flipH="1">
            <a:off x="3186575" y="733775"/>
            <a:ext cx="214200" cy="261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44" name="Google Shape;144;p21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0" y="4874233"/>
            <a:ext cx="379799" cy="1697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2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89710" y="4878416"/>
            <a:ext cx="548700" cy="1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-8625" y="4793890"/>
            <a:ext cx="9147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2"/>
          <p:cNvSpPr txBox="1"/>
          <p:nvPr/>
        </p:nvSpPr>
        <p:spPr>
          <a:xfrm>
            <a:off x="601365" y="4841450"/>
            <a:ext cx="3946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2020 / brainly.com</a:t>
            </a:r>
            <a:endParaRPr sz="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6602561" cy="4536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5" name="Google Shape;155;p22"/>
          <p:cNvGraphicFramePr/>
          <p:nvPr/>
        </p:nvGraphicFramePr>
        <p:xfrm>
          <a:off x="5485225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888300"/>
                <a:gridCol w="888300"/>
                <a:gridCol w="888300"/>
              </a:tblGrid>
              <a:tr h="4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Destination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Private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Public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VPE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10.0.0.0/16 (VPC)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/>
                </a:tc>
              </a:tr>
              <a:tr h="1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0.0.0.0/0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nat-1a… </a:t>
                      </a:r>
                      <a:b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nat-1b… </a:t>
                      </a:r>
                      <a:b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nat-1c...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igw-1...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pl-1a… (S3)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vpc-1a...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pl-1b… (DynDB)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vpc-1b...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cxnSp>
        <p:nvCxnSpPr>
          <p:cNvPr id="156" name="Google Shape;156;p22"/>
          <p:cNvCxnSpPr/>
          <p:nvPr/>
        </p:nvCxnSpPr>
        <p:spPr>
          <a:xfrm flipH="1">
            <a:off x="3158175" y="3280550"/>
            <a:ext cx="193200" cy="275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57" name="Google Shape;157;p22"/>
          <p:cNvGraphicFramePr/>
          <p:nvPr/>
        </p:nvGraphicFramePr>
        <p:xfrm>
          <a:off x="5485213" y="405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{FD4D0C4A-C40A-4CED-A396-3F318ABF6798}</a:tableStyleId>
              </a:tblPr>
              <a:tblGrid>
                <a:gridCol w="888300"/>
                <a:gridCol w="2664900"/>
              </a:tblGrid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Resources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Costs</a:t>
                      </a:r>
                      <a:endParaRPr sz="800">
                        <a:solidFill>
                          <a:srgbClr val="FFFFFF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0" marB="0" marR="0" marL="0" anchor="ctr">
                    <a:solidFill>
                      <a:srgbClr val="5BB8FF"/>
                    </a:solidFill>
                  </a:tcPr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NAT 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</a:t>
                      </a:r>
                      <a:r>
                        <a:rPr b="1" lang="en-US" sz="8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VGW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/>
                </a:tc>
              </a:tr>
              <a:tr h="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Sum: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$105 + data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 anchor="ctr">
                    <a:solidFill>
                      <a:srgbClr val="6ED6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